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88" r:id="rId1"/>
  </p:sldMasterIdLst>
  <p:notesMasterIdLst>
    <p:notesMasterId r:id="rId28"/>
  </p:notesMasterIdLst>
  <p:sldIdLst>
    <p:sldId id="256" r:id="rId2"/>
    <p:sldId id="258" r:id="rId3"/>
    <p:sldId id="264" r:id="rId4"/>
    <p:sldId id="282" r:id="rId5"/>
    <p:sldId id="280" r:id="rId6"/>
    <p:sldId id="261" r:id="rId7"/>
    <p:sldId id="260" r:id="rId8"/>
    <p:sldId id="266" r:id="rId9"/>
    <p:sldId id="285" r:id="rId10"/>
    <p:sldId id="269" r:id="rId11"/>
    <p:sldId id="284" r:id="rId12"/>
    <p:sldId id="267" r:id="rId13"/>
    <p:sldId id="265" r:id="rId14"/>
    <p:sldId id="268" r:id="rId15"/>
    <p:sldId id="277" r:id="rId16"/>
    <p:sldId id="286" r:id="rId17"/>
    <p:sldId id="270" r:id="rId18"/>
    <p:sldId id="272" r:id="rId19"/>
    <p:sldId id="271" r:id="rId20"/>
    <p:sldId id="273" r:id="rId21"/>
    <p:sldId id="281" r:id="rId22"/>
    <p:sldId id="278" r:id="rId23"/>
    <p:sldId id="279" r:id="rId24"/>
    <p:sldId id="274" r:id="rId25"/>
    <p:sldId id="275" r:id="rId26"/>
    <p:sldId id="276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700BA"/>
    <a:srgbClr val="DDFF72"/>
    <a:srgbClr val="FF2F92"/>
    <a:srgbClr val="E4B29D"/>
    <a:srgbClr val="D392EB"/>
    <a:srgbClr val="0F0CBA"/>
    <a:srgbClr val="F9F9F4"/>
    <a:srgbClr val="896E5B"/>
    <a:srgbClr val="9B7F6F"/>
    <a:srgbClr val="D59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82"/>
    <p:restoredTop sz="94749"/>
  </p:normalViewPr>
  <p:slideViewPr>
    <p:cSldViewPr snapToGrid="0">
      <p:cViewPr varScale="1">
        <p:scale>
          <a:sx n="66" d="100"/>
          <a:sy n="66" d="100"/>
        </p:scale>
        <p:origin x="21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D3A08-87F7-FB40-9BC2-4304F963A361}" type="datetimeFigureOut">
              <a:rPr lang="fr-FR" smtClean="0"/>
              <a:t>20/01/2023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54223-CAAE-D74E-9020-8A16042339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357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554223-CAAE-D74E-9020-8A16042339C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2586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554223-CAAE-D74E-9020-8A16042339C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078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77F3B3-66CC-8B3D-F655-22974C196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0557EE4-A604-1650-B651-12DCE7B5E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7864AC-168E-F6E3-FBD0-14F88EA16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3EB96-92B9-BF45-AFA1-58EBD8BACE6E}" type="datetime1">
              <a:rPr lang="fr-FR" smtClean="0"/>
              <a:t>20/01/2023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D5D95C-CAA5-5E86-7DC6-9C737BFC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Ilham Boutoual - Khamad Thaher - Meher Hraieb - Manon Bonnin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DAC5A0-914C-09C0-BF84-B4A72180C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46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AEF7A2-5311-5089-1DAA-EAA9A0C86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B5DBA06-6330-E62B-7F65-74ABF78E5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F98409-6266-920F-CA4D-33B0BFC6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BE02E-1893-B243-9153-396ABD75AC7A}" type="datetime1">
              <a:rPr lang="fr-FR" smtClean="0"/>
              <a:t>20/01/2023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B3F385-A574-9D90-C6E4-3CB7C00A3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Ilham Boutoual - Khamad Thaher - Meher Hraieb - Manon Bonnin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FC58C3-FBDB-CD53-8E54-5F9F6462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105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759DCEC-1965-E321-660E-CB7480228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E779883-D187-8A3D-B338-B1B7C1499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0D3D67-DE6E-D00E-42FF-8D0C6C18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27A3-5A1E-564A-A865-C3A3B376F8F1}" type="datetime1">
              <a:rPr lang="fr-FR" smtClean="0"/>
              <a:t>20/01/2023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C3E1B8-69CC-F101-2461-F01BCD208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Ilham Boutoual - Khamad Thaher - Meher Hraieb - Manon Bonnin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C15AD5-89EA-07D6-C39F-B35685120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186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B27A69-E48A-BC4E-91F6-FF7C24EF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1106E3-A1A6-354E-018D-7280AF974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62CF2E-B3C3-307B-00AC-291F5F658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E3FDF-F99C-A44C-8097-1F00488FD3C4}" type="datetime1">
              <a:rPr lang="fr-FR" smtClean="0"/>
              <a:t>20/01/2023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D113BF-F0BB-B287-BD3D-DB4031AA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Ilham Boutoual - Khamad Thaher - Meher Hraieb - Manon Bonnin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FF190-247B-1119-F9E1-B8F58425E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345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AD7025-F11A-52EC-7B59-10C246A8F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B696B0-D4DA-5B79-B1BD-3570ED0F0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61FD95-4518-3871-E192-22A09E586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FA40D-4970-DE4A-B799-18FBCFA87DFD}" type="datetime1">
              <a:rPr lang="fr-FR" smtClean="0"/>
              <a:t>20/01/2023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74BFA66-3BF9-0BFA-4F00-BE57B1C5F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Ilham Boutoual - Khamad Thaher - Meher Hraieb - Manon Bonnin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736B07-81E8-04DC-B947-41F41DC4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15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E48F10-7EEA-9C1C-8ED6-27CD9C04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C7A0AC-0B69-B95E-5AFC-70124B3E7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AC5B49E-88CE-B212-9080-0B04ACDD6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3055CA-8234-875B-74BA-162B1EB5A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B673-ED58-4E4A-8EAF-F0D6B3D77276}" type="datetime1">
              <a:rPr lang="fr-FR" smtClean="0"/>
              <a:t>20/01/2023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6055CA-29D2-DECE-506E-31137C70E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Ilham Boutoual - Khamad Thaher - Meher Hraieb - Manon Bonnin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2225DA-D9DB-95FD-04E8-9F244C6C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8482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EC59E-CEA3-C452-63D2-FC00BE83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B58D7C-5D6F-4405-7E01-853C284A0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7C6C40D-707A-78B0-2C16-C7A92E034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AF445AA-D666-B17C-F2CE-4E60906CD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D4D8D35-622A-38D4-C664-0A56280FFA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DEE4199-D54C-6942-C5F4-E3ED6E226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FB2-88D7-3E4C-A67A-13C068E509C1}" type="datetime1">
              <a:rPr lang="fr-FR" smtClean="0"/>
              <a:t>20/01/2023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C078E6F-623A-4A9E-25EB-63EB47083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Ilham Boutoual - Khamad Thaher - Meher Hraieb - Manon Bonnin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F6FF2FA-3FE6-294E-8F10-E1C7483D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47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D74EE0-8EE2-308C-1000-A6141659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A1952B1-9296-6D7D-5E70-F57F5458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E5835-6D6F-8E40-96C8-FEADD98C18CC}" type="datetime1">
              <a:rPr lang="fr-FR" smtClean="0"/>
              <a:t>20/01/2023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7184D0-BB68-35B3-0CED-837D733A4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Ilham Boutoual - Khamad Thaher - Meher Hraieb - Manon Bonnin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4A9758F-9968-0FE7-3A92-FA13BFE2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74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7B90D41-521E-9ECD-94EB-34900C52D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AEF0B-F651-204D-9A8B-7EF03962B9F9}" type="datetime1">
              <a:rPr lang="fr-FR" smtClean="0"/>
              <a:t>20/01/2023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078F72E-0B85-CA3F-B267-0ADE74BE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Ilham Boutoual - Khamad Thaher - Meher Hraieb - Manon Bonnin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3F9333-961E-9AAA-6F4D-94CDBF82D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772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ADA39D-45E8-D3B2-1EEF-5B697481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161BF2-909E-82CC-8087-81FAFA632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88D994-0036-3A1D-A6EB-D3F5A71D8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578C7D-A51C-4568-98B8-7435CDB2B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9809-7505-6C45-88A9-BE8402020C54}" type="datetime1">
              <a:rPr lang="fr-FR" smtClean="0"/>
              <a:t>20/01/2023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97B2B8-2C27-5123-B52D-A9668578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Ilham Boutoual - Khamad Thaher - Meher Hraieb - Manon Bonnin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DD915D-5A7B-23D0-3558-E60A3E9D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282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769C85-3BC4-2C9C-F685-5C9D42CBF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BB0A46C-2D16-3C9B-43B5-59A146EAD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997875-1094-C517-0805-3122A6369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BCE0F7-DFFF-4E9E-16FD-9E39ADB7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1946-9B47-1046-ADE8-4E8592C32457}" type="datetime1">
              <a:rPr lang="fr-FR" smtClean="0"/>
              <a:t>20/01/2023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528D23-294F-F2A3-FFF1-0695695DF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Ilham Boutoual - Khamad Thaher - Meher Hraieb - Manon Bonnin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36BB0D-E178-4C4C-7E72-E78C9095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6073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693489B-CCB1-C6B5-CF00-007BDFC78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DD68DD-E020-9590-7289-4DD60DF23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BC5BC1-D0F6-7CAF-1901-BAA9629AC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95973-54D8-9042-AFDA-978F0BE44D37}" type="datetime1">
              <a:rPr lang="fr-FR" smtClean="0"/>
              <a:t>20/01/2023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88EFAB-A51C-8C5B-BEB2-801A401AB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Ilham Boutoual - Khamad Thaher - Meher Hraieb - Manon Bonnin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A6C33C-82A7-1C1C-AC75-BAD1209E7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CCAE1-F429-8549-B83F-73D0AEAC9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52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ages.net/fleurs-mariage/a-la-roulotte-fleurie--e223537" TargetMode="External"/><Relationship Id="rId7" Type="http://schemas.openxmlformats.org/officeDocument/2006/relationships/hyperlink" Target="https://pronuptia.fr/" TargetMode="External"/><Relationship Id="rId2" Type="http://schemas.openxmlformats.org/officeDocument/2006/relationships/hyperlink" Target="https://www.touslesmariages.com/decorer-salle-mariage-lux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irie-saintjean.fr/mes-services/etat-civil/mariage/" TargetMode="External"/><Relationship Id="rId5" Type="http://schemas.openxmlformats.org/officeDocument/2006/relationships/hyperlink" Target="https://www.auquotidien.fr/table-honneur-mariage/" TargetMode="External"/><Relationship Id="rId4" Type="http://schemas.openxmlformats.org/officeDocument/2006/relationships/hyperlink" Target="https://www.100pour100fete.com/mariage-reception-paysdegex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C0044D4A-9498-9C30-2686-BC79DEF6C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Sous-titre 12">
            <a:extLst>
              <a:ext uri="{FF2B5EF4-FFF2-40B4-BE49-F238E27FC236}">
                <a16:creationId xmlns:a16="http://schemas.microsoft.com/office/drawing/2014/main" id="{3DAD105F-078A-69C3-9CE5-CD512144E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D7FDEDC-DBB3-7525-01BD-C9FD10DC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" y="-3000"/>
            <a:ext cx="12186671" cy="6861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EE6B4AD-7DA3-1261-789D-A8C4DCDC16F3}"/>
              </a:ext>
            </a:extLst>
          </p:cNvPr>
          <p:cNvSpPr txBox="1"/>
          <p:nvPr/>
        </p:nvSpPr>
        <p:spPr>
          <a:xfrm>
            <a:off x="6376087" y="5275134"/>
            <a:ext cx="5301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Le bonheur qui vous unit…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5975432-B7E9-5043-C37A-908229469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818" y="-816736"/>
            <a:ext cx="4373182" cy="437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49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DB98425-0B87-200A-5964-7FB818BE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80442BB-8FEA-BF5B-7CC4-BAFB05D2E81F}"/>
              </a:ext>
            </a:extLst>
          </p:cNvPr>
          <p:cNvSpPr txBox="1"/>
          <p:nvPr/>
        </p:nvSpPr>
        <p:spPr>
          <a:xfrm>
            <a:off x="716207" y="1470454"/>
            <a:ext cx="3639394" cy="147732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fr-FR" b="1" u="sng" dirty="0">
                <a:solidFill>
                  <a:schemeClr val="accent1">
                    <a:lumMod val="75000"/>
                  </a:schemeClr>
                </a:solidFill>
              </a:rPr>
              <a:t>Notre équipe c’est:</a:t>
            </a:r>
          </a:p>
          <a:p>
            <a:endParaRPr lang="fr-FR" b="1" dirty="0">
              <a:solidFill>
                <a:srgbClr val="00B0F0"/>
              </a:solidFill>
            </a:endParaRPr>
          </a:p>
          <a:p>
            <a:r>
              <a:rPr lang="fr-FR" b="1" dirty="0">
                <a:solidFill>
                  <a:srgbClr val="00B0F0"/>
                </a:solidFill>
              </a:rPr>
              <a:t>Des caractères bien distincts</a:t>
            </a:r>
          </a:p>
          <a:p>
            <a:r>
              <a:rPr lang="fr-FR" b="1" dirty="0">
                <a:solidFill>
                  <a:srgbClr val="00B0F0"/>
                </a:solidFill>
              </a:rPr>
              <a:t>Des origines multiculturelles</a:t>
            </a:r>
          </a:p>
          <a:p>
            <a:r>
              <a:rPr lang="fr-FR" b="1" dirty="0">
                <a:solidFill>
                  <a:srgbClr val="00B0F0"/>
                </a:solidFill>
              </a:rPr>
              <a:t>Une appétence globale pour le front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A9927AA-BB77-286F-7689-26265C74C37A}"/>
              </a:ext>
            </a:extLst>
          </p:cNvPr>
          <p:cNvSpPr txBox="1"/>
          <p:nvPr/>
        </p:nvSpPr>
        <p:spPr>
          <a:xfrm>
            <a:off x="716207" y="3178324"/>
            <a:ext cx="3639394" cy="120032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accent1">
                    <a:lumMod val="75000"/>
                  </a:schemeClr>
                </a:solidFill>
              </a:rPr>
              <a:t>Ce qui a pu donner :</a:t>
            </a:r>
          </a:p>
          <a:p>
            <a:endParaRPr lang="fr-FR" b="1" dirty="0">
              <a:solidFill>
                <a:srgbClr val="00B0F0"/>
              </a:solidFill>
            </a:endParaRPr>
          </a:p>
          <a:p>
            <a:r>
              <a:rPr lang="fr-FR" b="1" dirty="0">
                <a:solidFill>
                  <a:srgbClr val="00B0F0"/>
                </a:solidFill>
              </a:rPr>
              <a:t>Des fous rires</a:t>
            </a:r>
          </a:p>
          <a:p>
            <a:r>
              <a:rPr lang="fr-FR" b="1" dirty="0">
                <a:solidFill>
                  <a:srgbClr val="00B0F0"/>
                </a:solidFill>
              </a:rPr>
              <a:t>Des moments d’incompréhension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43E429-6521-747F-5FCF-86E7E944001F}"/>
              </a:ext>
            </a:extLst>
          </p:cNvPr>
          <p:cNvSpPr txBox="1"/>
          <p:nvPr/>
        </p:nvSpPr>
        <p:spPr>
          <a:xfrm>
            <a:off x="716207" y="4609195"/>
            <a:ext cx="2308389" cy="1477328"/>
          </a:xfrm>
          <a:prstGeom prst="rect">
            <a:avLst/>
          </a:prstGeo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fr-FR" b="1" u="sng" dirty="0">
                <a:solidFill>
                  <a:schemeClr val="accent1">
                    <a:lumMod val="75000"/>
                  </a:schemeClr>
                </a:solidFill>
              </a:rPr>
              <a:t>Au final:</a:t>
            </a:r>
          </a:p>
          <a:p>
            <a:endParaRPr lang="fr-FR" b="1" dirty="0">
              <a:solidFill>
                <a:srgbClr val="00B0F0"/>
              </a:solidFill>
            </a:endParaRPr>
          </a:p>
          <a:p>
            <a:r>
              <a:rPr lang="fr-FR" b="1" dirty="0">
                <a:solidFill>
                  <a:srgbClr val="00B0F0"/>
                </a:solidFill>
              </a:rPr>
              <a:t>Un groupe soudé</a:t>
            </a:r>
          </a:p>
          <a:p>
            <a:r>
              <a:rPr lang="fr-FR" b="1" dirty="0">
                <a:solidFill>
                  <a:srgbClr val="00B0F0"/>
                </a:solidFill>
              </a:rPr>
              <a:t>Une belle amitié</a:t>
            </a:r>
          </a:p>
          <a:p>
            <a:r>
              <a:rPr lang="fr-FR" b="1" dirty="0">
                <a:solidFill>
                  <a:srgbClr val="00B0F0"/>
                </a:solidFill>
              </a:rPr>
              <a:t>Un projet qui tourne…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7F7F103-977F-553B-3107-EC1E25183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162" y="494951"/>
            <a:ext cx="2097391" cy="1348323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88CD8EA-3022-FD94-DC2D-C8C04B069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357" y="2086240"/>
            <a:ext cx="1618734" cy="1618734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8DB0ADF-029A-2F34-2619-DE0AAD140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055" y="2086240"/>
            <a:ext cx="1342760" cy="134276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55E05CE-19DB-BEAF-1BA2-B2615F0E9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995" y="368060"/>
            <a:ext cx="1477328" cy="1477328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636DBDA-DFF6-E42E-A81A-A0CAF1625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0633" y="2075597"/>
            <a:ext cx="1588920" cy="1588920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AF8A65D-4D5B-CA23-1DD0-FBFC31B2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58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92E56CDA-D537-E80D-74CB-78DE5D9EE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69303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ABFD60A-0CC6-5F26-D346-6A86034CB5A4}"/>
              </a:ext>
            </a:extLst>
          </p:cNvPr>
          <p:cNvSpPr txBox="1"/>
          <p:nvPr/>
        </p:nvSpPr>
        <p:spPr>
          <a:xfrm>
            <a:off x="3802358" y="2967335"/>
            <a:ext cx="4427242" cy="4616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700BA"/>
                </a:solidFill>
              </a:rPr>
              <a:t>La genèse de l’application…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651AEA-3459-3CB0-CC83-1F8133E9C0D2}"/>
              </a:ext>
            </a:extLst>
          </p:cNvPr>
          <p:cNvSpPr txBox="1"/>
          <p:nvPr/>
        </p:nvSpPr>
        <p:spPr>
          <a:xfrm>
            <a:off x="0" y="-11303"/>
            <a:ext cx="12192000" cy="686930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1D6E34-6C18-2684-E146-DC32C08F0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083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51E321-5CB2-6C98-C941-B29F5260C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18253FEA-142A-10A6-74BB-DF8390925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04BD58C-A7DE-C18B-2EA5-8F996D4DC625}"/>
              </a:ext>
            </a:extLst>
          </p:cNvPr>
          <p:cNvSpPr txBox="1"/>
          <p:nvPr/>
        </p:nvSpPr>
        <p:spPr>
          <a:xfrm>
            <a:off x="6909943" y="897578"/>
            <a:ext cx="4693051" cy="95410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38100">
            <a:solidFill>
              <a:srgbClr val="FF2F92"/>
            </a:solidFill>
          </a:ln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FF2F92"/>
                </a:solidFill>
              </a:rPr>
              <a:t>Des idées et des fonctionnalités…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AB37523-AE99-62D9-FB38-91E913EC2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5204141" cy="6858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64F151-9738-99CB-8FDF-59FB0A3B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00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2F35C7-1050-C442-4A2B-71275FDC5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◊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9D1D3F4-8A54-57F0-2CC4-BBF1301CC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152" y="0"/>
            <a:ext cx="12201152" cy="6858000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3750C6C-C703-6684-0FEF-3D4674E2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269" y="1167467"/>
            <a:ext cx="9321896" cy="5207327"/>
          </a:xfrm>
          <a:prstGeom prst="rect">
            <a:avLst/>
          </a:prstGeom>
          <a:ln w="38100">
            <a:solidFill>
              <a:srgbClr val="D392EB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7ECAB66-2CDF-F579-B5B2-56BB90B53005}"/>
              </a:ext>
            </a:extLst>
          </p:cNvPr>
          <p:cNvSpPr txBox="1"/>
          <p:nvPr/>
        </p:nvSpPr>
        <p:spPr>
          <a:xfrm>
            <a:off x="1490270" y="504686"/>
            <a:ext cx="9321896" cy="523220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FF2F92"/>
                </a:solidFill>
              </a:rPr>
              <a:t>Un diagramme de classes…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63DF983-5E7F-5344-9CEC-284E88D2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259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CCD5795-2A70-2067-7FD6-F3DD52390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7ECAB66-2CDF-F579-B5B2-56BB90B53005}"/>
              </a:ext>
            </a:extLst>
          </p:cNvPr>
          <p:cNvSpPr txBox="1"/>
          <p:nvPr/>
        </p:nvSpPr>
        <p:spPr>
          <a:xfrm>
            <a:off x="1490270" y="504686"/>
            <a:ext cx="9321896" cy="5232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38100">
            <a:solidFill>
              <a:srgbClr val="FF2F9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FF2F92"/>
                </a:solidFill>
              </a:rPr>
              <a:t>Quelques réajustements…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D0EDF7D-CCC8-4069-A11C-8A312203DA1D}"/>
              </a:ext>
            </a:extLst>
          </p:cNvPr>
          <p:cNvSpPr txBox="1"/>
          <p:nvPr/>
        </p:nvSpPr>
        <p:spPr>
          <a:xfrm>
            <a:off x="1490270" y="2076627"/>
            <a:ext cx="489327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F0"/>
                </a:solidFill>
              </a:rPr>
              <a:t>Moins de classes et surtout une réelle V0 :</a:t>
            </a:r>
          </a:p>
        </p:txBody>
      </p:sp>
      <p:sp>
        <p:nvSpPr>
          <p:cNvPr id="8" name="Flèche vers la droite 7">
            <a:extLst>
              <a:ext uri="{FF2B5EF4-FFF2-40B4-BE49-F238E27FC236}">
                <a16:creationId xmlns:a16="http://schemas.microsoft.com/office/drawing/2014/main" id="{2E2844AB-85A5-2980-34DB-CDAAEE73841D}"/>
              </a:ext>
            </a:extLst>
          </p:cNvPr>
          <p:cNvSpPr/>
          <p:nvPr/>
        </p:nvSpPr>
        <p:spPr>
          <a:xfrm>
            <a:off x="3393212" y="3477293"/>
            <a:ext cx="580768" cy="308919"/>
          </a:xfrm>
          <a:prstGeom prst="rightArrow">
            <a:avLst/>
          </a:prstGeom>
          <a:solidFill>
            <a:srgbClr val="D39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29DAA58D-83C3-8068-DE43-77B7F27057BD}"/>
              </a:ext>
            </a:extLst>
          </p:cNvPr>
          <p:cNvSpPr/>
          <p:nvPr/>
        </p:nvSpPr>
        <p:spPr>
          <a:xfrm>
            <a:off x="5802778" y="3514363"/>
            <a:ext cx="580768" cy="308919"/>
          </a:xfrm>
          <a:prstGeom prst="rightArrow">
            <a:avLst/>
          </a:prstGeom>
          <a:solidFill>
            <a:srgbClr val="D392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6E70430-5830-0D0F-F566-976BDC9D9D95}"/>
              </a:ext>
            </a:extLst>
          </p:cNvPr>
          <p:cNvSpPr txBox="1"/>
          <p:nvPr/>
        </p:nvSpPr>
        <p:spPr>
          <a:xfrm>
            <a:off x="1490270" y="4865341"/>
            <a:ext cx="4893275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F0"/>
                </a:solidFill>
              </a:rPr>
              <a:t>Au final nous avons pu faire plus…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80D3D6D-A548-D1DD-4697-7043AB0B3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46" y="2583781"/>
            <a:ext cx="5731939" cy="2173209"/>
          </a:xfrm>
          <a:prstGeom prst="rect">
            <a:avLst/>
          </a:prstGeom>
          <a:ln w="38100">
            <a:solidFill>
              <a:srgbClr val="D392EB"/>
            </a:solidFill>
          </a:ln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EC1E53-FEE3-F86D-6547-D186C74D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649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0739715B-13D2-348B-6692-F062D59E57BC}"/>
              </a:ext>
            </a:extLst>
          </p:cNvPr>
          <p:cNvSpPr txBox="1"/>
          <p:nvPr/>
        </p:nvSpPr>
        <p:spPr>
          <a:xfrm>
            <a:off x="355242" y="346619"/>
            <a:ext cx="7206073" cy="369332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FF2F92"/>
                </a:solidFill>
              </a:rPr>
              <a:t>Quelques maquettes :</a:t>
            </a:r>
            <a:endParaRPr lang="fr-FR" dirty="0">
              <a:solidFill>
                <a:srgbClr val="E4B29D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5E4E1F-737C-2249-CEA2-C95E527D3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39" y="1203310"/>
            <a:ext cx="5709954" cy="515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AD84DF-F5AF-6E0A-4EB4-2302E95EE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252096"/>
            <a:ext cx="5845261" cy="505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0E58AF-0C8E-918B-1E29-0E926D2AB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388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92E56CDA-D537-E80D-74CB-78DE5D9EE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69303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ABFD60A-0CC6-5F26-D346-6A86034CB5A4}"/>
              </a:ext>
            </a:extLst>
          </p:cNvPr>
          <p:cNvSpPr txBox="1"/>
          <p:nvPr/>
        </p:nvSpPr>
        <p:spPr>
          <a:xfrm>
            <a:off x="3802358" y="2967335"/>
            <a:ext cx="4427242" cy="4616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700BA"/>
                </a:solidFill>
              </a:rPr>
              <a:t>Un peu de technique…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651AEA-3459-3CB0-CC83-1F8133E9C0D2}"/>
              </a:ext>
            </a:extLst>
          </p:cNvPr>
          <p:cNvSpPr txBox="1"/>
          <p:nvPr/>
        </p:nvSpPr>
        <p:spPr>
          <a:xfrm>
            <a:off x="0" y="0"/>
            <a:ext cx="12192000" cy="686930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0902B4-79CC-F77B-C248-62968E59E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8094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CF469C6-D9C2-DCD6-6EDF-6A4C627B2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95"/>
            <a:ext cx="12261938" cy="6865595"/>
          </a:xfrm>
          <a:prstGeom prst="rect">
            <a:avLst/>
          </a:prstGeom>
          <a:ln w="38100">
            <a:solidFill>
              <a:schemeClr val="bg2">
                <a:lumMod val="90000"/>
              </a:schemeClr>
            </a:solidFill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9239E05-4981-6F59-4D0A-F66C9D19E3E7}"/>
              </a:ext>
            </a:extLst>
          </p:cNvPr>
          <p:cNvSpPr txBox="1"/>
          <p:nvPr/>
        </p:nvSpPr>
        <p:spPr>
          <a:xfrm>
            <a:off x="922105" y="1459504"/>
            <a:ext cx="3688806" cy="203132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67457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D392EB"/>
                </a:solidFill>
              </a:rPr>
              <a:t>ECLIPSE version 4.25.0</a:t>
            </a:r>
          </a:p>
          <a:p>
            <a:r>
              <a:rPr lang="fr-FR" b="1" dirty="0">
                <a:solidFill>
                  <a:srgbClr val="D392EB"/>
                </a:solidFill>
              </a:rPr>
              <a:t>TOMCAT version 9.0</a:t>
            </a:r>
          </a:p>
          <a:p>
            <a:r>
              <a:rPr lang="fr-FR" b="1" dirty="0">
                <a:solidFill>
                  <a:srgbClr val="D392EB"/>
                </a:solidFill>
              </a:rPr>
              <a:t>OPEN JDK version 17</a:t>
            </a:r>
          </a:p>
          <a:p>
            <a:endParaRPr lang="fr-FR" b="1" dirty="0">
              <a:solidFill>
                <a:srgbClr val="D392EB"/>
              </a:solidFill>
            </a:endParaRPr>
          </a:p>
          <a:p>
            <a:r>
              <a:rPr lang="fr-FR" b="1" dirty="0">
                <a:solidFill>
                  <a:srgbClr val="D392EB"/>
                </a:solidFill>
              </a:rPr>
              <a:t>ANGULAR CLI version 15.0.4</a:t>
            </a:r>
          </a:p>
          <a:p>
            <a:r>
              <a:rPr lang="fr-FR" b="1" dirty="0">
                <a:solidFill>
                  <a:srgbClr val="D392EB"/>
                </a:solidFill>
              </a:rPr>
              <a:t>VISUAL STUDIO CODE version 1.74</a:t>
            </a:r>
          </a:p>
          <a:p>
            <a:r>
              <a:rPr lang="fr-FR" b="1" dirty="0">
                <a:solidFill>
                  <a:srgbClr val="D392EB"/>
                </a:solidFill>
              </a:rPr>
              <a:t>SPRING BOOT version 2.7.7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B93FB84-D42A-AE3E-1CD2-BC7BF90C8445}"/>
              </a:ext>
            </a:extLst>
          </p:cNvPr>
          <p:cNvSpPr txBox="1"/>
          <p:nvPr/>
        </p:nvSpPr>
        <p:spPr>
          <a:xfrm>
            <a:off x="922105" y="495122"/>
            <a:ext cx="5082480" cy="4616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accent2"/>
                </a:solidFill>
              </a:rPr>
              <a:t>LES TECHNOLOGIES UTILISEES…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65504A-8AD4-4200-0BED-EC5E1504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994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8DFE9571-F44D-28BC-5847-42BC42BFFF4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4D2CAE-B5C5-B4F3-5CE3-FC02DB57D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18" y="1676916"/>
            <a:ext cx="2806700" cy="38735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E55DD50-FE8E-64DD-7C3F-EDE1BBC7009B}"/>
              </a:ext>
            </a:extLst>
          </p:cNvPr>
          <p:cNvSpPr txBox="1"/>
          <p:nvPr/>
        </p:nvSpPr>
        <p:spPr>
          <a:xfrm>
            <a:off x="4779695" y="2238452"/>
            <a:ext cx="236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différentes classes :</a:t>
            </a:r>
          </a:p>
        </p:txBody>
      </p:sp>
      <p:sp>
        <p:nvSpPr>
          <p:cNvPr id="8" name="Flèche vers la droite 7">
            <a:extLst>
              <a:ext uri="{FF2B5EF4-FFF2-40B4-BE49-F238E27FC236}">
                <a16:creationId xmlns:a16="http://schemas.microsoft.com/office/drawing/2014/main" id="{8BA8F7EC-B63F-7A32-B4D3-68EC98908DF5}"/>
              </a:ext>
            </a:extLst>
          </p:cNvPr>
          <p:cNvSpPr/>
          <p:nvPr/>
        </p:nvSpPr>
        <p:spPr>
          <a:xfrm>
            <a:off x="3637936" y="3300791"/>
            <a:ext cx="726141" cy="497541"/>
          </a:xfrm>
          <a:prstGeom prst="rightArrow">
            <a:avLst/>
          </a:prstGeom>
          <a:solidFill>
            <a:srgbClr val="FF2F92"/>
          </a:solidFill>
          <a:ln>
            <a:solidFill>
              <a:srgbClr val="D3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173ECC0-2910-2642-12CC-122C61A83F84}"/>
              </a:ext>
            </a:extLst>
          </p:cNvPr>
          <p:cNvSpPr txBox="1"/>
          <p:nvPr/>
        </p:nvSpPr>
        <p:spPr>
          <a:xfrm>
            <a:off x="4779695" y="2765738"/>
            <a:ext cx="4084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classes Cake, Robe, Salle, Traiteur </a:t>
            </a:r>
          </a:p>
          <a:p>
            <a:r>
              <a:rPr lang="fr-FR" dirty="0"/>
              <a:t>héritent de la classe Prestation (id et prix)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3D36509-B89F-1C62-F114-D171C91CE9E2}"/>
              </a:ext>
            </a:extLst>
          </p:cNvPr>
          <p:cNvSpPr txBox="1"/>
          <p:nvPr/>
        </p:nvSpPr>
        <p:spPr>
          <a:xfrm>
            <a:off x="4779695" y="3738093"/>
            <a:ext cx="4090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 classe Client hérite de la classe Compte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48DCC79-B21C-EA71-019E-81C1C72E9CDD}"/>
              </a:ext>
            </a:extLst>
          </p:cNvPr>
          <p:cNvSpPr txBox="1"/>
          <p:nvPr/>
        </p:nvSpPr>
        <p:spPr>
          <a:xfrm>
            <a:off x="4779695" y="4356278"/>
            <a:ext cx="4421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Mapping @</a:t>
            </a:r>
            <a:r>
              <a:rPr lang="fr-FR" dirty="0" err="1"/>
              <a:t>ManyToMany</a:t>
            </a:r>
            <a:r>
              <a:rPr lang="fr-FR" dirty="0"/>
              <a:t> </a:t>
            </a:r>
          </a:p>
          <a:p>
            <a:r>
              <a:rPr lang="fr-FR" dirty="0"/>
              <a:t>entre la classe Mariage et la classe Prestation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81625DE-F14F-EA8C-448C-27039A8AEA06}"/>
              </a:ext>
            </a:extLst>
          </p:cNvPr>
          <p:cNvSpPr txBox="1"/>
          <p:nvPr/>
        </p:nvSpPr>
        <p:spPr>
          <a:xfrm>
            <a:off x="4184032" y="856065"/>
            <a:ext cx="7206073" cy="369332"/>
          </a:xfrm>
          <a:prstGeom prst="rect">
            <a:avLst/>
          </a:prstGeom>
          <a:noFill/>
          <a:ln w="38100">
            <a:solidFill>
              <a:srgbClr val="D392EB"/>
            </a:solidFill>
          </a:ln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D392EB"/>
                </a:solidFill>
              </a:rPr>
              <a:t>Les classes :</a:t>
            </a:r>
            <a:endParaRPr lang="fr-FR" dirty="0">
              <a:solidFill>
                <a:srgbClr val="D392EB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22EA32-533F-955E-D801-83C96F73F5E7}"/>
              </a:ext>
            </a:extLst>
          </p:cNvPr>
          <p:cNvSpPr txBox="1"/>
          <p:nvPr/>
        </p:nvSpPr>
        <p:spPr>
          <a:xfrm>
            <a:off x="4184032" y="345375"/>
            <a:ext cx="7206073" cy="369332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FF2F92"/>
                </a:solidFill>
              </a:rPr>
              <a:t>L’organisation du code :</a:t>
            </a:r>
            <a:endParaRPr lang="fr-FR" dirty="0">
              <a:solidFill>
                <a:srgbClr val="E4B29D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E4D55E1-1590-FDB2-34B2-94E07546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726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oneTexte 26">
            <a:extLst>
              <a:ext uri="{FF2B5EF4-FFF2-40B4-BE49-F238E27FC236}">
                <a16:creationId xmlns:a16="http://schemas.microsoft.com/office/drawing/2014/main" id="{6D16375C-6F25-E0BC-DC90-3E07FEC04F81}"/>
              </a:ext>
            </a:extLst>
          </p:cNvPr>
          <p:cNvSpPr txBox="1"/>
          <p:nvPr/>
        </p:nvSpPr>
        <p:spPr>
          <a:xfrm>
            <a:off x="5899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D0325E-E788-47BD-6F26-17EB7C125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3" y="393700"/>
            <a:ext cx="2806700" cy="6070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Flèche vers la droite 5">
            <a:extLst>
              <a:ext uri="{FF2B5EF4-FFF2-40B4-BE49-F238E27FC236}">
                <a16:creationId xmlns:a16="http://schemas.microsoft.com/office/drawing/2014/main" id="{7DAF696F-F112-6E7B-CFAD-600FA0EC0835}"/>
              </a:ext>
            </a:extLst>
          </p:cNvPr>
          <p:cNvSpPr/>
          <p:nvPr/>
        </p:nvSpPr>
        <p:spPr>
          <a:xfrm>
            <a:off x="3333309" y="3899966"/>
            <a:ext cx="726141" cy="497541"/>
          </a:xfrm>
          <a:prstGeom prst="rightArrow">
            <a:avLst/>
          </a:prstGeom>
          <a:solidFill>
            <a:srgbClr val="FF2F92"/>
          </a:solidFill>
          <a:ln>
            <a:solidFill>
              <a:srgbClr val="E4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860D7D6-DE8F-9453-4B18-37CB623B6EE2}"/>
              </a:ext>
            </a:extLst>
          </p:cNvPr>
          <p:cNvSpPr txBox="1"/>
          <p:nvPr/>
        </p:nvSpPr>
        <p:spPr>
          <a:xfrm>
            <a:off x="4357898" y="3410072"/>
            <a:ext cx="23964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DTO par prestation :</a:t>
            </a:r>
          </a:p>
          <a:p>
            <a:r>
              <a:rPr lang="fr-FR" dirty="0"/>
              <a:t>-&gt; Cake</a:t>
            </a:r>
          </a:p>
          <a:p>
            <a:r>
              <a:rPr lang="fr-FR" dirty="0"/>
              <a:t>-&gt; Robe</a:t>
            </a:r>
          </a:p>
          <a:p>
            <a:r>
              <a:rPr lang="fr-FR" dirty="0"/>
              <a:t>-&gt; Salle</a:t>
            </a:r>
          </a:p>
          <a:p>
            <a:r>
              <a:rPr lang="fr-FR" dirty="0"/>
              <a:t>-&gt; Traiteur</a:t>
            </a:r>
          </a:p>
        </p:txBody>
      </p:sp>
      <p:sp>
        <p:nvSpPr>
          <p:cNvPr id="8" name="Flèche vers la droite 7">
            <a:extLst>
              <a:ext uri="{FF2B5EF4-FFF2-40B4-BE49-F238E27FC236}">
                <a16:creationId xmlns:a16="http://schemas.microsoft.com/office/drawing/2014/main" id="{2B6760AB-6638-1F89-60BA-F76C656AB822}"/>
              </a:ext>
            </a:extLst>
          </p:cNvPr>
          <p:cNvSpPr/>
          <p:nvPr/>
        </p:nvSpPr>
        <p:spPr>
          <a:xfrm>
            <a:off x="3352384" y="5451975"/>
            <a:ext cx="726141" cy="497541"/>
          </a:xfrm>
          <a:prstGeom prst="rightArrow">
            <a:avLst/>
          </a:prstGeom>
          <a:solidFill>
            <a:srgbClr val="FF2F92"/>
          </a:solidFill>
          <a:ln>
            <a:solidFill>
              <a:srgbClr val="D3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53C0CD-5E49-980F-7D04-77756B56F02A}"/>
              </a:ext>
            </a:extLst>
          </p:cNvPr>
          <p:cNvSpPr txBox="1"/>
          <p:nvPr/>
        </p:nvSpPr>
        <p:spPr>
          <a:xfrm>
            <a:off x="4357898" y="4980682"/>
            <a:ext cx="42629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DTO Mariage contenant les autres DTO :</a:t>
            </a:r>
          </a:p>
          <a:p>
            <a:r>
              <a:rPr lang="fr-FR" dirty="0"/>
              <a:t>-&gt; DTO Cake</a:t>
            </a:r>
          </a:p>
          <a:p>
            <a:r>
              <a:rPr lang="fr-FR" dirty="0"/>
              <a:t>-&gt; DTO Robe</a:t>
            </a:r>
          </a:p>
          <a:p>
            <a:r>
              <a:rPr lang="fr-FR" dirty="0"/>
              <a:t>-&gt; DTO Salle</a:t>
            </a:r>
          </a:p>
          <a:p>
            <a:r>
              <a:rPr lang="fr-FR" dirty="0"/>
              <a:t>-&gt; DTO Traiteur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8E41CD-E5FC-0767-E428-8CF921CCF65B}"/>
              </a:ext>
            </a:extLst>
          </p:cNvPr>
          <p:cNvSpPr txBox="1"/>
          <p:nvPr/>
        </p:nvSpPr>
        <p:spPr>
          <a:xfrm>
            <a:off x="4370391" y="2173886"/>
            <a:ext cx="4259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</a:t>
            </a:r>
            <a:r>
              <a:rPr lang="fr-FR" dirty="0" err="1"/>
              <a:t>controller</a:t>
            </a:r>
            <a:r>
              <a:rPr lang="fr-FR" dirty="0"/>
              <a:t> </a:t>
            </a:r>
            <a:r>
              <a:rPr lang="fr-FR" dirty="0" err="1"/>
              <a:t>MariageRessource</a:t>
            </a:r>
            <a:r>
              <a:rPr lang="fr-FR" dirty="0"/>
              <a:t> contenant </a:t>
            </a:r>
          </a:p>
          <a:p>
            <a:r>
              <a:rPr lang="fr-FR" dirty="0"/>
              <a:t>les requêtes des différentes prestations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E38D98-87F8-7FA5-DE35-75BF01BD177E}"/>
              </a:ext>
            </a:extLst>
          </p:cNvPr>
          <p:cNvSpPr txBox="1"/>
          <p:nvPr/>
        </p:nvSpPr>
        <p:spPr>
          <a:xfrm>
            <a:off x="4370392" y="1470130"/>
            <a:ext cx="1936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DAO Prestation</a:t>
            </a:r>
          </a:p>
        </p:txBody>
      </p:sp>
      <p:sp>
        <p:nvSpPr>
          <p:cNvPr id="13" name="Flèche vers la droite 12">
            <a:extLst>
              <a:ext uri="{FF2B5EF4-FFF2-40B4-BE49-F238E27FC236}">
                <a16:creationId xmlns:a16="http://schemas.microsoft.com/office/drawing/2014/main" id="{530C3EF3-AA2E-BDA2-3EA1-D4F6D099400A}"/>
              </a:ext>
            </a:extLst>
          </p:cNvPr>
          <p:cNvSpPr/>
          <p:nvPr/>
        </p:nvSpPr>
        <p:spPr>
          <a:xfrm>
            <a:off x="3345802" y="2248280"/>
            <a:ext cx="726141" cy="497541"/>
          </a:xfrm>
          <a:prstGeom prst="rightArrow">
            <a:avLst/>
          </a:prstGeom>
          <a:solidFill>
            <a:srgbClr val="FF2F92"/>
          </a:solidFill>
          <a:ln>
            <a:solidFill>
              <a:srgbClr val="D3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B582D232-FA82-FAAE-DAE5-DEF7B4704155}"/>
              </a:ext>
            </a:extLst>
          </p:cNvPr>
          <p:cNvSpPr/>
          <p:nvPr/>
        </p:nvSpPr>
        <p:spPr>
          <a:xfrm>
            <a:off x="3345802" y="1406025"/>
            <a:ext cx="726141" cy="497541"/>
          </a:xfrm>
          <a:prstGeom prst="rightArrow">
            <a:avLst/>
          </a:prstGeom>
          <a:solidFill>
            <a:srgbClr val="FF2F92"/>
          </a:solidFill>
          <a:ln>
            <a:solidFill>
              <a:srgbClr val="D3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E6BC0996-FF97-A179-7FBB-832A5C323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762" y="4062574"/>
            <a:ext cx="3151459" cy="18362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57C77FA3-90BB-20CB-C744-4030A13B9F7A}"/>
              </a:ext>
            </a:extLst>
          </p:cNvPr>
          <p:cNvSpPr txBox="1"/>
          <p:nvPr/>
        </p:nvSpPr>
        <p:spPr>
          <a:xfrm>
            <a:off x="4416891" y="393700"/>
            <a:ext cx="7206073" cy="369332"/>
          </a:xfrm>
          <a:prstGeom prst="rect">
            <a:avLst/>
          </a:prstGeom>
          <a:noFill/>
          <a:ln w="38100">
            <a:solidFill>
              <a:srgbClr val="D392EB"/>
            </a:solidFill>
          </a:ln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D392EB"/>
                </a:solidFill>
              </a:rPr>
              <a:t>Gérer les prestations :</a:t>
            </a:r>
            <a:endParaRPr lang="fr-FR" dirty="0">
              <a:solidFill>
                <a:srgbClr val="D392EB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F481FFF-EBB3-C661-2A74-5C575AFD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545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FA91760-E023-E63E-574F-9D024446E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9" y="0"/>
            <a:ext cx="12192001" cy="6880028"/>
          </a:xfr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2B8FD50-D905-C558-94B9-60249EC5A398}"/>
              </a:ext>
            </a:extLst>
          </p:cNvPr>
          <p:cNvSpPr txBox="1"/>
          <p:nvPr/>
        </p:nvSpPr>
        <p:spPr>
          <a:xfrm>
            <a:off x="1412788" y="1163261"/>
            <a:ext cx="4683212" cy="350865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  <a:alpha val="74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/>
                </a:solidFill>
              </a:rPr>
              <a:t>L’EQUIPE:</a:t>
            </a:r>
          </a:p>
          <a:p>
            <a:endParaRPr lang="fr-FR" b="1" dirty="0">
              <a:solidFill>
                <a:schemeClr val="accent2"/>
              </a:solidFill>
            </a:endParaRPr>
          </a:p>
          <a:p>
            <a:r>
              <a:rPr lang="fr-FR" b="1" u="sng" dirty="0">
                <a:solidFill>
                  <a:schemeClr val="accent2"/>
                </a:solidFill>
              </a:rPr>
              <a:t>DEVELOPPEURS:</a:t>
            </a:r>
          </a:p>
          <a:p>
            <a:r>
              <a:rPr lang="fr-FR" b="1" dirty="0">
                <a:solidFill>
                  <a:srgbClr val="DDFF72"/>
                </a:solidFill>
              </a:rPr>
              <a:t>Ilham BOUTOUAL</a:t>
            </a:r>
          </a:p>
          <a:p>
            <a:r>
              <a:rPr lang="fr-FR" b="1" dirty="0" err="1">
                <a:solidFill>
                  <a:srgbClr val="DDFF72"/>
                </a:solidFill>
              </a:rPr>
              <a:t>Khamad</a:t>
            </a:r>
            <a:r>
              <a:rPr lang="fr-FR" b="1" dirty="0">
                <a:solidFill>
                  <a:srgbClr val="DDFF72"/>
                </a:solidFill>
              </a:rPr>
              <a:t> TAHER</a:t>
            </a:r>
          </a:p>
          <a:p>
            <a:r>
              <a:rPr lang="fr-FR" b="1" dirty="0" err="1">
                <a:solidFill>
                  <a:srgbClr val="DDFF72"/>
                </a:solidFill>
              </a:rPr>
              <a:t>Meher</a:t>
            </a:r>
            <a:r>
              <a:rPr lang="fr-FR" b="1" dirty="0">
                <a:solidFill>
                  <a:srgbClr val="DDFF72"/>
                </a:solidFill>
              </a:rPr>
              <a:t> </a:t>
            </a:r>
            <a:r>
              <a:rPr lang="fr-FR" b="1" dirty="0" err="1">
                <a:solidFill>
                  <a:srgbClr val="DDFF72"/>
                </a:solidFill>
              </a:rPr>
              <a:t>Hraieb</a:t>
            </a:r>
            <a:endParaRPr lang="fr-FR" b="1" dirty="0">
              <a:solidFill>
                <a:srgbClr val="DDFF72"/>
              </a:solidFill>
            </a:endParaRPr>
          </a:p>
          <a:p>
            <a:r>
              <a:rPr lang="fr-FR" b="1" dirty="0">
                <a:solidFill>
                  <a:srgbClr val="DDFF72"/>
                </a:solidFill>
              </a:rPr>
              <a:t>Manon BONNIN</a:t>
            </a:r>
          </a:p>
          <a:p>
            <a:endParaRPr lang="fr-FR" b="1" dirty="0">
              <a:solidFill>
                <a:schemeClr val="accent2"/>
              </a:solidFill>
            </a:endParaRPr>
          </a:p>
          <a:p>
            <a:r>
              <a:rPr lang="fr-FR" b="1" u="sng" dirty="0">
                <a:solidFill>
                  <a:schemeClr val="accent2"/>
                </a:solidFill>
              </a:rPr>
              <a:t>EXPERTS TECHNIQUES ET FORMATEURS:</a:t>
            </a:r>
          </a:p>
          <a:p>
            <a:r>
              <a:rPr lang="fr-FR" b="1" dirty="0">
                <a:solidFill>
                  <a:srgbClr val="DDFF72"/>
                </a:solidFill>
              </a:rPr>
              <a:t>Jordan</a:t>
            </a:r>
          </a:p>
          <a:p>
            <a:r>
              <a:rPr lang="fr-FR" b="1" dirty="0" err="1">
                <a:solidFill>
                  <a:srgbClr val="DDFF72"/>
                </a:solidFill>
              </a:rPr>
              <a:t>Eric</a:t>
            </a:r>
            <a:endParaRPr lang="fr-FR" b="1" dirty="0">
              <a:solidFill>
                <a:srgbClr val="DDFF72"/>
              </a:solidFill>
            </a:endParaRPr>
          </a:p>
          <a:p>
            <a:r>
              <a:rPr lang="fr-FR" b="1" dirty="0">
                <a:solidFill>
                  <a:srgbClr val="DDFF72"/>
                </a:solidFill>
              </a:rPr>
              <a:t>Jérémy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A4831CC-5A52-46E2-7169-FD0EAA24F0CB}"/>
              </a:ext>
            </a:extLst>
          </p:cNvPr>
          <p:cNvSpPr txBox="1"/>
          <p:nvPr/>
        </p:nvSpPr>
        <p:spPr>
          <a:xfrm>
            <a:off x="288323" y="6308209"/>
            <a:ext cx="7197812" cy="369332"/>
          </a:xfrm>
          <a:prstGeom prst="rect">
            <a:avLst/>
          </a:prstGeom>
          <a:gradFill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POEI du 25 octobre 2022 - 20 janvier 2023 - AJC Formation – Sopra Steria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0683DEA-4165-4A51-2696-3AEF4C0B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602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>
            <a:extLst>
              <a:ext uri="{FF2B5EF4-FFF2-40B4-BE49-F238E27FC236}">
                <a16:creationId xmlns:a16="http://schemas.microsoft.com/office/drawing/2014/main" id="{785F7E85-EE36-D5FB-25B7-CD64558500D9}"/>
              </a:ext>
            </a:extLst>
          </p:cNvPr>
          <p:cNvSpPr txBox="1"/>
          <p:nvPr/>
        </p:nvSpPr>
        <p:spPr>
          <a:xfrm>
            <a:off x="8292" y="-1"/>
            <a:ext cx="12175416" cy="685800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81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5CF10FC-F10D-96F8-BA6C-665B754C1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" y="-1"/>
            <a:ext cx="3193627" cy="472558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8427087-D52C-52C8-EF48-4BB73B40D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25578"/>
            <a:ext cx="3198633" cy="213242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45DA0631-4BFD-9083-9BA1-504D64728FA8}"/>
              </a:ext>
            </a:extLst>
          </p:cNvPr>
          <p:cNvSpPr txBox="1"/>
          <p:nvPr/>
        </p:nvSpPr>
        <p:spPr>
          <a:xfrm>
            <a:off x="4056845" y="264318"/>
            <a:ext cx="6687403" cy="369332"/>
          </a:xfrm>
          <a:prstGeom prst="rect">
            <a:avLst/>
          </a:prstGeom>
          <a:noFill/>
          <a:ln w="38100">
            <a:solidFill>
              <a:srgbClr val="D392EB"/>
            </a:solidFill>
          </a:ln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D392EB"/>
                </a:solidFill>
              </a:rPr>
              <a:t>Récupérer les prestations :</a:t>
            </a:r>
            <a:endParaRPr lang="fr-FR" dirty="0">
              <a:solidFill>
                <a:srgbClr val="D392EB"/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7432E90C-2A3D-231F-BB49-6576CDD5E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722" y="3422125"/>
            <a:ext cx="2556748" cy="304537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F42E8CB-F86B-75A2-0CFA-FD15091A5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0868" y="958358"/>
            <a:ext cx="2556748" cy="3360836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678C3CDC-4F0A-D376-62A7-D694D93B1C73}"/>
              </a:ext>
            </a:extLst>
          </p:cNvPr>
          <p:cNvSpPr txBox="1"/>
          <p:nvPr/>
        </p:nvSpPr>
        <p:spPr>
          <a:xfrm>
            <a:off x="8192576" y="953606"/>
            <a:ext cx="2551671" cy="550373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6" name="Flèche vers la droite 25">
            <a:extLst>
              <a:ext uri="{FF2B5EF4-FFF2-40B4-BE49-F238E27FC236}">
                <a16:creationId xmlns:a16="http://schemas.microsoft.com/office/drawing/2014/main" id="{3D412FC0-8C8E-AEA0-BBDE-223C05449FE0}"/>
              </a:ext>
            </a:extLst>
          </p:cNvPr>
          <p:cNvSpPr/>
          <p:nvPr/>
        </p:nvSpPr>
        <p:spPr>
          <a:xfrm>
            <a:off x="4538073" y="3177707"/>
            <a:ext cx="2433571" cy="734096"/>
          </a:xfrm>
          <a:prstGeom prst="rightArrow">
            <a:avLst/>
          </a:prstGeom>
          <a:solidFill>
            <a:srgbClr val="FF2F92"/>
          </a:solidFill>
          <a:ln>
            <a:solidFill>
              <a:srgbClr val="D3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5773E14-D441-F8DF-7ECC-ED3D359662D7}"/>
              </a:ext>
            </a:extLst>
          </p:cNvPr>
          <p:cNvSpPr txBox="1"/>
          <p:nvPr/>
        </p:nvSpPr>
        <p:spPr>
          <a:xfrm>
            <a:off x="4879214" y="1539144"/>
            <a:ext cx="2433572" cy="4616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/>
              <a:t>Méthode permettant de récupérer </a:t>
            </a:r>
          </a:p>
          <a:p>
            <a:r>
              <a:rPr lang="fr-FR" sz="1200" dirty="0"/>
              <a:t>une liste de prestations</a:t>
            </a:r>
          </a:p>
        </p:txBody>
      </p:sp>
      <p:cxnSp>
        <p:nvCxnSpPr>
          <p:cNvPr id="29" name="Connecteur en angle 28">
            <a:extLst>
              <a:ext uri="{FF2B5EF4-FFF2-40B4-BE49-F238E27FC236}">
                <a16:creationId xmlns:a16="http://schemas.microsoft.com/office/drawing/2014/main" id="{FCE973F5-8BAA-81D0-C693-474ACC341931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3361388" y="1769977"/>
            <a:ext cx="1517826" cy="919400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B1CC752E-5668-750D-3BC7-443A835A43D3}"/>
              </a:ext>
            </a:extLst>
          </p:cNvPr>
          <p:cNvSpPr txBox="1"/>
          <p:nvPr/>
        </p:nvSpPr>
        <p:spPr>
          <a:xfrm>
            <a:off x="3909273" y="4945796"/>
            <a:ext cx="1939882" cy="4616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/>
              <a:t>Requête JSON récupérée </a:t>
            </a:r>
          </a:p>
          <a:p>
            <a:r>
              <a:rPr lang="fr-FR" sz="1200" dirty="0"/>
              <a:t>sous Postman</a:t>
            </a:r>
          </a:p>
        </p:txBody>
      </p:sp>
      <p:cxnSp>
        <p:nvCxnSpPr>
          <p:cNvPr id="33" name="Connecteur en angle 32">
            <a:extLst>
              <a:ext uri="{FF2B5EF4-FFF2-40B4-BE49-F238E27FC236}">
                <a16:creationId xmlns:a16="http://schemas.microsoft.com/office/drawing/2014/main" id="{03523D16-5D1D-5BF8-DEFD-B8BF7714E3DE}"/>
              </a:ext>
            </a:extLst>
          </p:cNvPr>
          <p:cNvCxnSpPr/>
          <p:nvPr/>
        </p:nvCxnSpPr>
        <p:spPr>
          <a:xfrm flipV="1">
            <a:off x="5849155" y="4501166"/>
            <a:ext cx="2084231" cy="67546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2D9BA95-910D-7385-D23E-27F599171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7429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50D470-5464-380A-7CCF-D5AAD77D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0853B2-1FEF-60C0-649F-86F04511A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ED47DA-C775-8A38-2B4C-DB53EA20A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77575" cy="14192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1431EC9-3830-DCB2-3CAF-CD37E45BA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9225"/>
            <a:ext cx="6977575" cy="2286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A0F066C-F011-D5AC-E9E6-3012E4B413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694"/>
          <a:stretch/>
        </p:blipFill>
        <p:spPr>
          <a:xfrm>
            <a:off x="6977575" y="0"/>
            <a:ext cx="5214426" cy="685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998EDF7-4A25-8F18-FE9A-CBBB9161D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0776"/>
            <a:ext cx="6977575" cy="315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7C7A6B8-2C07-C936-1B7B-F1BA351E1ECD}"/>
              </a:ext>
            </a:extLst>
          </p:cNvPr>
          <p:cNvSpPr txBox="1"/>
          <p:nvPr/>
        </p:nvSpPr>
        <p:spPr>
          <a:xfrm>
            <a:off x="10072889" y="288509"/>
            <a:ext cx="1700011" cy="369332"/>
          </a:xfrm>
          <a:prstGeom prst="rect">
            <a:avLst/>
          </a:prstGeom>
          <a:noFill/>
          <a:ln w="38100">
            <a:solidFill>
              <a:srgbClr val="D392EB"/>
            </a:solidFill>
          </a:ln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D392EB"/>
                </a:solidFill>
              </a:rPr>
              <a:t>L’inscription :</a:t>
            </a:r>
            <a:endParaRPr lang="fr-FR" dirty="0">
              <a:solidFill>
                <a:srgbClr val="D392EB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1898798-406B-6CFE-F77B-DEEC0D35B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3838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4">
            <a:extLst>
              <a:ext uri="{FF2B5EF4-FFF2-40B4-BE49-F238E27FC236}">
                <a16:creationId xmlns:a16="http://schemas.microsoft.com/office/drawing/2014/main" id="{A3DBCEE3-F256-C742-959D-51FE4152D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364" y="42783"/>
            <a:ext cx="6311664" cy="2924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30">
            <a:extLst>
              <a:ext uri="{FF2B5EF4-FFF2-40B4-BE49-F238E27FC236}">
                <a16:creationId xmlns:a16="http://schemas.microsoft.com/office/drawing/2014/main" id="{0099BBB5-E486-251C-705F-4BEE85EA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663"/>
            <a:ext cx="3644721" cy="2924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32">
            <a:extLst>
              <a:ext uri="{FF2B5EF4-FFF2-40B4-BE49-F238E27FC236}">
                <a16:creationId xmlns:a16="http://schemas.microsoft.com/office/drawing/2014/main" id="{872A6691-8CC4-5CA9-6FEE-6F43048FC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5916"/>
            <a:ext cx="5559411" cy="3852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35">
            <a:extLst>
              <a:ext uri="{FF2B5EF4-FFF2-40B4-BE49-F238E27FC236}">
                <a16:creationId xmlns:a16="http://schemas.microsoft.com/office/drawing/2014/main" id="{EF2B3C99-E8C2-9058-9C32-9B70843A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4498315"/>
            <a:ext cx="6130033" cy="235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37">
            <a:extLst>
              <a:ext uri="{FF2B5EF4-FFF2-40B4-BE49-F238E27FC236}">
                <a16:creationId xmlns:a16="http://schemas.microsoft.com/office/drawing/2014/main" id="{006BD0EA-B20C-AB84-2C95-5E250C869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888" y="2888324"/>
            <a:ext cx="6064948" cy="144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C818463-EE7A-F128-C349-564F174F80C5}"/>
              </a:ext>
            </a:extLst>
          </p:cNvPr>
          <p:cNvSpPr txBox="1"/>
          <p:nvPr/>
        </p:nvSpPr>
        <p:spPr>
          <a:xfrm>
            <a:off x="3805707" y="150203"/>
            <a:ext cx="1700011" cy="369332"/>
          </a:xfrm>
          <a:prstGeom prst="rect">
            <a:avLst/>
          </a:prstGeom>
          <a:noFill/>
          <a:ln w="38100">
            <a:solidFill>
              <a:srgbClr val="D392EB"/>
            </a:solidFill>
          </a:ln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D392EB"/>
                </a:solidFill>
              </a:rPr>
              <a:t>La connexion :</a:t>
            </a:r>
            <a:endParaRPr lang="fr-FR" dirty="0">
              <a:solidFill>
                <a:srgbClr val="D392EB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82AB59-E377-C6C8-07FD-2AE9078CC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329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D353F1-82DD-D48A-BDA1-4C40F21CC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7">
            <a:extLst>
              <a:ext uri="{FF2B5EF4-FFF2-40B4-BE49-F238E27FC236}">
                <a16:creationId xmlns:a16="http://schemas.microsoft.com/office/drawing/2014/main" id="{6F0674A8-BA45-68B3-2960-7C709C44A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69303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893EF60-89EB-1894-3B4A-360D4D202143}"/>
              </a:ext>
            </a:extLst>
          </p:cNvPr>
          <p:cNvSpPr txBox="1"/>
          <p:nvPr/>
        </p:nvSpPr>
        <p:spPr>
          <a:xfrm>
            <a:off x="3148885" y="2987899"/>
            <a:ext cx="5210337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38100">
            <a:solidFill>
              <a:srgbClr val="0700BA"/>
            </a:solidFill>
          </a:ln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0700BA"/>
                </a:solidFill>
              </a:rPr>
              <a:t>Place à la démonstration !!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FA75790-F4D1-CFBE-7E4F-52AAB9C5A3D1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073075-4499-2B92-4D2A-1842A040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8326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A429E77-5E7B-F537-215E-2E7C41C44DB7}"/>
              </a:ext>
            </a:extLst>
          </p:cNvPr>
          <p:cNvSpPr txBox="1"/>
          <p:nvPr/>
        </p:nvSpPr>
        <p:spPr>
          <a:xfrm>
            <a:off x="1205691" y="1220273"/>
            <a:ext cx="770971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>
                <a:solidFill>
                  <a:srgbClr val="FF2F92"/>
                </a:solidFill>
              </a:rPr>
              <a:t>Sources images présentation:</a:t>
            </a:r>
          </a:p>
          <a:p>
            <a:endParaRPr lang="fr-FR" dirty="0"/>
          </a:p>
          <a:p>
            <a:r>
              <a:rPr lang="fr-FR" dirty="0">
                <a:solidFill>
                  <a:srgbClr val="0F0CBA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https://www.touslesmariages.com/decorer-salle-mariage-luxe/</a:t>
            </a:r>
            <a:endParaRPr lang="fr-FR" dirty="0">
              <a:solidFill>
                <a:srgbClr val="0F0CBA"/>
              </a:solidFill>
            </a:endParaRPr>
          </a:p>
          <a:p>
            <a:r>
              <a:rPr lang="fr-FR" dirty="0">
                <a:solidFill>
                  <a:srgbClr val="0F0CB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https://www.mariages.net/fleurs-mariage/a-la-roulotte-fleurie--e223537</a:t>
            </a:r>
            <a:endParaRPr lang="fr-FR" dirty="0">
              <a:solidFill>
                <a:srgbClr val="0F0CBA"/>
              </a:solidFill>
            </a:endParaRPr>
          </a:p>
          <a:p>
            <a:r>
              <a:rPr lang="fr-FR" dirty="0">
                <a:solidFill>
                  <a:srgbClr val="0F0CB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https://www.100pour100fete.com/mariage-reception-paysdegex/</a:t>
            </a:r>
            <a:endParaRPr lang="fr-FR" dirty="0">
              <a:solidFill>
                <a:srgbClr val="0F0CBA"/>
              </a:solidFill>
            </a:endParaRPr>
          </a:p>
          <a:p>
            <a:r>
              <a:rPr lang="fr-FR" dirty="0">
                <a:solidFill>
                  <a:srgbClr val="0F0CBA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https://www.auquotidien.fr/table-honneur-mariage/</a:t>
            </a:r>
            <a:endParaRPr lang="fr-FR" dirty="0">
              <a:solidFill>
                <a:srgbClr val="0F0CBA"/>
              </a:solidFill>
            </a:endParaRPr>
          </a:p>
          <a:p>
            <a:r>
              <a:rPr lang="fr-FR" dirty="0">
                <a:solidFill>
                  <a:srgbClr val="0F0CBA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https://www.mairie-saintjean.fr/mes-services/etat-civil/mariage/</a:t>
            </a:r>
            <a:endParaRPr lang="fr-FR" dirty="0">
              <a:solidFill>
                <a:srgbClr val="0F0CBA"/>
              </a:solidFill>
            </a:endParaRPr>
          </a:p>
          <a:p>
            <a:r>
              <a:rPr lang="fr-FR" dirty="0">
                <a:solidFill>
                  <a:srgbClr val="0F0CBA"/>
                </a:solidFill>
              </a:rPr>
              <a:t>Mariage de Ilham </a:t>
            </a:r>
            <a:r>
              <a:rPr lang="fr-FR" dirty="0" err="1">
                <a:solidFill>
                  <a:srgbClr val="0F0CBA"/>
                </a:solidFill>
              </a:rPr>
              <a:t>Boutoual</a:t>
            </a:r>
            <a:endParaRPr lang="fr-FR" dirty="0">
              <a:solidFill>
                <a:srgbClr val="0F0CBA"/>
              </a:solidFill>
            </a:endParaRPr>
          </a:p>
          <a:p>
            <a:endParaRPr lang="fr-FR" dirty="0"/>
          </a:p>
          <a:p>
            <a:r>
              <a:rPr lang="fr-FR" sz="2000" u="sng" dirty="0">
                <a:solidFill>
                  <a:srgbClr val="FF2F92"/>
                </a:solidFill>
              </a:rPr>
              <a:t>Sources site web </a:t>
            </a:r>
            <a:r>
              <a:rPr lang="fr-FR" sz="2000" u="sng" dirty="0" err="1">
                <a:solidFill>
                  <a:srgbClr val="FF2F92"/>
                </a:solidFill>
              </a:rPr>
              <a:t>MarryMe</a:t>
            </a:r>
            <a:r>
              <a:rPr lang="fr-FR" sz="2000" u="sng" dirty="0">
                <a:solidFill>
                  <a:srgbClr val="FF2F92"/>
                </a:solidFill>
              </a:rPr>
              <a:t>:</a:t>
            </a:r>
          </a:p>
          <a:p>
            <a:endParaRPr lang="fr-FR" dirty="0"/>
          </a:p>
          <a:p>
            <a:r>
              <a:rPr lang="fr-FR" dirty="0">
                <a:solidFill>
                  <a:srgbClr val="0F0CBA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https://pronuptia.fr/</a:t>
            </a:r>
            <a:endParaRPr lang="fr-FR" dirty="0">
              <a:solidFill>
                <a:srgbClr val="0F0CBA"/>
              </a:solidFill>
            </a:endParaRP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E45A89-3A81-AA9A-63E3-60FBA55A775C}"/>
              </a:ext>
            </a:extLst>
          </p:cNvPr>
          <p:cNvSpPr txBox="1"/>
          <p:nvPr/>
        </p:nvSpPr>
        <p:spPr>
          <a:xfrm>
            <a:off x="1304461" y="501067"/>
            <a:ext cx="7206073" cy="369332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FF2F92"/>
                </a:solidFill>
              </a:rPr>
              <a:t>L’organisation du code :</a:t>
            </a:r>
            <a:endParaRPr lang="fr-FR" dirty="0">
              <a:solidFill>
                <a:srgbClr val="E4B29D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90FF1D5-7C46-35C3-606C-8BD2F3D7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517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>
            <a:extLst>
              <a:ext uri="{FF2B5EF4-FFF2-40B4-BE49-F238E27FC236}">
                <a16:creationId xmlns:a16="http://schemas.microsoft.com/office/drawing/2014/main" id="{458D005F-233E-702D-C817-F887C3F86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70" y="919897"/>
            <a:ext cx="11618733" cy="5018206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2C7C3C18-F398-E1AD-AE99-2D2DADD34B21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B026D21-FA12-43F8-C877-3B62677A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1332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BBD62F98-770E-BD5F-BE9B-2914CD2A7467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0BA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BC3F296-0CB0-04B3-409A-4EE870CF8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759" y="19317"/>
            <a:ext cx="3095760" cy="41276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97F961-48CE-2B8E-428E-08F68F539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041" y="2235439"/>
            <a:ext cx="2589325" cy="46032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3927916-309D-354A-30D4-9F103694F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6" y="12877"/>
            <a:ext cx="2731488" cy="595961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7FC63CC-D92D-F32E-B626-A5C3A4DA2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422395" y="879072"/>
            <a:ext cx="1696197" cy="5959611"/>
          </a:xfrm>
          <a:ln w="38100">
            <a:solidFill>
              <a:schemeClr val="tx1"/>
            </a:solidFill>
          </a:ln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3CD93B54-359D-2619-F1AA-7FB35A63E422}"/>
              </a:ext>
            </a:extLst>
          </p:cNvPr>
          <p:cNvSpPr txBox="1"/>
          <p:nvPr/>
        </p:nvSpPr>
        <p:spPr>
          <a:xfrm>
            <a:off x="8640021" y="2505736"/>
            <a:ext cx="2905889" cy="2031325"/>
          </a:xfrm>
          <a:prstGeom prst="rect">
            <a:avLst/>
          </a:prstGeom>
          <a:noFill/>
          <a:ln w="38100"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2F92"/>
                </a:solidFill>
              </a:rPr>
              <a:t>Merci de votre attention !</a:t>
            </a:r>
          </a:p>
          <a:p>
            <a:endParaRPr lang="fr-FR" b="1" dirty="0">
              <a:solidFill>
                <a:srgbClr val="FF2F92"/>
              </a:solidFill>
            </a:endParaRPr>
          </a:p>
          <a:p>
            <a:r>
              <a:rPr lang="fr-FR" b="1" dirty="0">
                <a:solidFill>
                  <a:srgbClr val="D392EB"/>
                </a:solidFill>
              </a:rPr>
              <a:t>Toute l’équipe de </a:t>
            </a:r>
            <a:r>
              <a:rPr lang="fr-FR" b="1" dirty="0" err="1">
                <a:solidFill>
                  <a:srgbClr val="D392EB"/>
                </a:solidFill>
              </a:rPr>
              <a:t>MarryMe</a:t>
            </a:r>
            <a:r>
              <a:rPr lang="fr-FR" b="1" dirty="0">
                <a:solidFill>
                  <a:srgbClr val="D392EB"/>
                </a:solidFill>
              </a:rPr>
              <a:t> vous souhaite une belle carrière chez Sopra Steria !!</a:t>
            </a:r>
          </a:p>
          <a:p>
            <a:endParaRPr lang="fr-FR" b="1" dirty="0">
              <a:solidFill>
                <a:srgbClr val="FF2F92"/>
              </a:solidFill>
            </a:endParaRPr>
          </a:p>
          <a:p>
            <a:r>
              <a:rPr lang="fr-FR" b="1" dirty="0">
                <a:solidFill>
                  <a:srgbClr val="DDFF72"/>
                </a:solidFill>
              </a:rPr>
              <a:t>A très vite !!! </a:t>
            </a:r>
          </a:p>
        </p:txBody>
      </p:sp>
      <p:pic>
        <p:nvPicPr>
          <p:cNvPr id="2050" name="Picture 2" descr="Smiley — Wikipédia">
            <a:extLst>
              <a:ext uri="{FF2B5EF4-FFF2-40B4-BE49-F238E27FC236}">
                <a16:creationId xmlns:a16="http://schemas.microsoft.com/office/drawing/2014/main" id="{F01907AC-C81C-3C5C-2E38-58083FA0D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965" y="4068020"/>
            <a:ext cx="349433" cy="34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BF06DD9-6F47-AE71-4EB9-A1DD8042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798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2F089C-FA6E-90A3-C8EA-8F035855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◊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FA91760-E023-E63E-574F-9D024446E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80028"/>
          </a:xfr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2B8FD50-D905-C558-94B9-60249EC5A398}"/>
              </a:ext>
            </a:extLst>
          </p:cNvPr>
          <p:cNvSpPr txBox="1"/>
          <p:nvPr/>
        </p:nvSpPr>
        <p:spPr>
          <a:xfrm>
            <a:off x="1412788" y="1163261"/>
            <a:ext cx="4683212" cy="26776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  <a:alpha val="74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2"/>
                </a:solidFill>
              </a:rPr>
              <a:t>Un grand merci à:</a:t>
            </a:r>
          </a:p>
          <a:p>
            <a:r>
              <a:rPr lang="fr-FR" sz="2400" b="1" dirty="0">
                <a:solidFill>
                  <a:srgbClr val="DDFF72"/>
                </a:solidFill>
              </a:rPr>
              <a:t>- L’équipe d’AJC </a:t>
            </a:r>
          </a:p>
          <a:p>
            <a:r>
              <a:rPr lang="fr-FR" sz="2400" b="1" dirty="0">
                <a:solidFill>
                  <a:srgbClr val="DDFF72"/>
                </a:solidFill>
              </a:rPr>
              <a:t>- Sopra Steria</a:t>
            </a:r>
          </a:p>
          <a:p>
            <a:r>
              <a:rPr lang="fr-FR" sz="2400" b="1" dirty="0">
                <a:solidFill>
                  <a:srgbClr val="DDFF72"/>
                </a:solidFill>
              </a:rPr>
              <a:t>- Aux « stagiaires » de la formation </a:t>
            </a:r>
          </a:p>
          <a:p>
            <a:r>
              <a:rPr lang="fr-FR" sz="2400" b="1" dirty="0">
                <a:solidFill>
                  <a:srgbClr val="DDFF72"/>
                </a:solidFill>
              </a:rPr>
              <a:t>- Pôle Emploi </a:t>
            </a:r>
          </a:p>
          <a:p>
            <a:r>
              <a:rPr lang="fr-FR" sz="2400" b="1" dirty="0">
                <a:solidFill>
                  <a:schemeClr val="accent2"/>
                </a:solidFill>
              </a:rPr>
              <a:t>Sans eux et sans vous rien de tout cela n’aurait été possible.</a:t>
            </a:r>
            <a:endParaRPr lang="fr-FR" b="1" u="sng" dirty="0">
              <a:solidFill>
                <a:schemeClr val="accent2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A4831CC-5A52-46E2-7169-FD0EAA24F0CB}"/>
              </a:ext>
            </a:extLst>
          </p:cNvPr>
          <p:cNvSpPr txBox="1"/>
          <p:nvPr/>
        </p:nvSpPr>
        <p:spPr>
          <a:xfrm>
            <a:off x="288323" y="6308209"/>
            <a:ext cx="7197812" cy="369332"/>
          </a:xfrm>
          <a:prstGeom prst="rect">
            <a:avLst/>
          </a:prstGeom>
          <a:gradFill>
            <a:gsLst>
              <a:gs pos="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POEI du 25 octobre 2022 - 20 janvier 2023 - AJC Formation – Sopra Steria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DF747DB-1A45-63C0-F29E-329229FE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332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21F4410-D52A-CD15-7002-FAACC163D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488"/>
            <a:ext cx="12192000" cy="565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6609131-40EF-3457-C94B-E0A7ADB7F5DE}"/>
              </a:ext>
            </a:extLst>
          </p:cNvPr>
          <p:cNvSpPr txBox="1"/>
          <p:nvPr/>
        </p:nvSpPr>
        <p:spPr>
          <a:xfrm>
            <a:off x="7858420" y="2739031"/>
            <a:ext cx="3595806" cy="264687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25400">
            <a:solidFill>
              <a:srgbClr val="0700BA"/>
            </a:solidFill>
          </a:ln>
        </p:spPr>
        <p:txBody>
          <a:bodyPr wrap="square" rtlCol="0">
            <a:spAutoFit/>
          </a:bodyPr>
          <a:lstStyle/>
          <a:p>
            <a:r>
              <a:rPr lang="fr-FR" sz="2800" b="1" u="sng" dirty="0">
                <a:solidFill>
                  <a:srgbClr val="0700BA"/>
                </a:solidFill>
              </a:rPr>
              <a:t>SOMMAIRE :</a:t>
            </a:r>
          </a:p>
          <a:p>
            <a:endParaRPr lang="fr-FR" dirty="0"/>
          </a:p>
          <a:p>
            <a:r>
              <a:rPr lang="fr-FR" sz="2000" dirty="0">
                <a:solidFill>
                  <a:srgbClr val="0700BA"/>
                </a:solidFill>
              </a:rPr>
              <a:t>1- Une petite histoire</a:t>
            </a:r>
          </a:p>
          <a:p>
            <a:r>
              <a:rPr lang="fr-FR" sz="2000" dirty="0">
                <a:solidFill>
                  <a:srgbClr val="0700BA"/>
                </a:solidFill>
              </a:rPr>
              <a:t>2- L’équipe </a:t>
            </a:r>
            <a:r>
              <a:rPr lang="fr-FR" sz="2000" dirty="0" err="1">
                <a:solidFill>
                  <a:srgbClr val="0700BA"/>
                </a:solidFill>
              </a:rPr>
              <a:t>MarryMe</a:t>
            </a:r>
            <a:endParaRPr lang="fr-FR" sz="2000" dirty="0">
              <a:solidFill>
                <a:srgbClr val="0700BA"/>
              </a:solidFill>
            </a:endParaRPr>
          </a:p>
          <a:p>
            <a:r>
              <a:rPr lang="fr-FR" sz="2000" dirty="0">
                <a:solidFill>
                  <a:srgbClr val="0700BA"/>
                </a:solidFill>
              </a:rPr>
              <a:t>3- La genèse de l’application</a:t>
            </a:r>
          </a:p>
          <a:p>
            <a:r>
              <a:rPr lang="fr-FR" sz="2000" dirty="0">
                <a:solidFill>
                  <a:srgbClr val="0700BA"/>
                </a:solidFill>
              </a:rPr>
              <a:t>4- Un peu de technique</a:t>
            </a:r>
          </a:p>
          <a:p>
            <a:r>
              <a:rPr lang="fr-FR" sz="2000" dirty="0">
                <a:solidFill>
                  <a:srgbClr val="0700BA"/>
                </a:solidFill>
              </a:rPr>
              <a:t>5- Place à la démonstration</a:t>
            </a:r>
          </a:p>
          <a:p>
            <a:r>
              <a:rPr lang="fr-FR" sz="2000" dirty="0">
                <a:solidFill>
                  <a:srgbClr val="0700BA"/>
                </a:solidFill>
              </a:rPr>
              <a:t>6- Final !!!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EFC6867-EE0A-4515-B97E-9AC2F2955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154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92E56CDA-D537-E80D-74CB-78DE5D9EE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69303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ABFD60A-0CC6-5F26-D346-6A86034CB5A4}"/>
              </a:ext>
            </a:extLst>
          </p:cNvPr>
          <p:cNvSpPr txBox="1"/>
          <p:nvPr/>
        </p:nvSpPr>
        <p:spPr>
          <a:xfrm>
            <a:off x="3802358" y="2967335"/>
            <a:ext cx="4427242" cy="4616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700BA"/>
                </a:solidFill>
              </a:rPr>
              <a:t>Tout d’abord une petite histoire…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651AEA-3459-3CB0-CC83-1F8133E9C0D2}"/>
              </a:ext>
            </a:extLst>
          </p:cNvPr>
          <p:cNvSpPr txBox="1"/>
          <p:nvPr/>
        </p:nvSpPr>
        <p:spPr>
          <a:xfrm>
            <a:off x="0" y="0"/>
            <a:ext cx="12192000" cy="686930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B216E5-1F1D-D7D0-CC36-1B68A1A39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2242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>
            <a:extLst>
              <a:ext uri="{FF2B5EF4-FFF2-40B4-BE49-F238E27FC236}">
                <a16:creationId xmlns:a16="http://schemas.microsoft.com/office/drawing/2014/main" id="{EBAF68CB-0753-C8C6-7456-09540E1A9680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635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87335953-51A6-7EEF-5166-13EA6CF6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61FF698-3464-0AA5-76A4-D89EDE7B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05" y="598218"/>
            <a:ext cx="3841728" cy="5735705"/>
          </a:xfrm>
          <a:prstGeom prst="rect">
            <a:avLst/>
          </a:prstGeom>
          <a:ln w="38100">
            <a:solidFill>
              <a:srgbClr val="FF2F92"/>
            </a:solidFill>
          </a:ln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F8DD47C2-3B40-AE36-A047-4FF27197E276}"/>
              </a:ext>
            </a:extLst>
          </p:cNvPr>
          <p:cNvSpPr txBox="1"/>
          <p:nvPr/>
        </p:nvSpPr>
        <p:spPr>
          <a:xfrm>
            <a:off x="5544980" y="631734"/>
            <a:ext cx="6153893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38100"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2F92"/>
                </a:solidFill>
              </a:rPr>
              <a:t>Tout débuta le samedi 1 octobre 2022 à Bessancourt…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46BD1EA-40A0-AC13-C927-17A0FB93A484}"/>
              </a:ext>
            </a:extLst>
          </p:cNvPr>
          <p:cNvSpPr txBox="1"/>
          <p:nvPr/>
        </p:nvSpPr>
        <p:spPr>
          <a:xfrm>
            <a:off x="5527629" y="2274406"/>
            <a:ext cx="6188596" cy="646331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2F92"/>
                </a:solidFill>
              </a:rPr>
              <a:t>Elle ignorait que cet événement allait bouleverser la vie de quatre jeunes étudiants en informatique dont elle-même…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61D04747-8598-4F16-3F27-58B727BEC9F1}"/>
              </a:ext>
            </a:extLst>
          </p:cNvPr>
          <p:cNvSpPr txBox="1"/>
          <p:nvPr/>
        </p:nvSpPr>
        <p:spPr>
          <a:xfrm>
            <a:off x="5579684" y="5806813"/>
            <a:ext cx="611919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38100"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2F92"/>
                </a:solidFill>
              </a:rPr>
              <a:t>En effet un mois plus tard…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3EDDAD9F-6D6A-3737-A24D-4857F626532B}"/>
              </a:ext>
            </a:extLst>
          </p:cNvPr>
          <p:cNvSpPr txBox="1"/>
          <p:nvPr/>
        </p:nvSpPr>
        <p:spPr>
          <a:xfrm>
            <a:off x="5579684" y="1346404"/>
            <a:ext cx="6153893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38100"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2F92"/>
                </a:solidFill>
              </a:rPr>
              <a:t>A ce moment précis une jeune femme du nom de Ilham </a:t>
            </a:r>
            <a:r>
              <a:rPr lang="fr-FR" b="1" dirty="0" err="1">
                <a:solidFill>
                  <a:srgbClr val="FF2F92"/>
                </a:solidFill>
              </a:rPr>
              <a:t>Boutoual</a:t>
            </a:r>
            <a:r>
              <a:rPr lang="fr-FR" b="1" dirty="0">
                <a:solidFill>
                  <a:srgbClr val="FF2F92"/>
                </a:solidFill>
              </a:rPr>
              <a:t> célébrait son mariage.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6E15153-0F97-E632-33AF-DEC7B8C6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479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C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oneTexte 26">
            <a:extLst>
              <a:ext uri="{FF2B5EF4-FFF2-40B4-BE49-F238E27FC236}">
                <a16:creationId xmlns:a16="http://schemas.microsoft.com/office/drawing/2014/main" id="{AD25F9F5-E465-DF1D-DDE4-DD7D315AAF51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6350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ACA9D189-F1E9-9307-2D33-DE0B7C86F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2357"/>
            <a:ext cx="4572000" cy="6858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EA65ED9-AA46-6B56-BECD-2BD5D9C9B3B2}"/>
              </a:ext>
            </a:extLst>
          </p:cNvPr>
          <p:cNvSpPr txBox="1"/>
          <p:nvPr/>
        </p:nvSpPr>
        <p:spPr>
          <a:xfrm>
            <a:off x="838200" y="836857"/>
            <a:ext cx="5855269" cy="4616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38100"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2F92"/>
                </a:solidFill>
              </a:rPr>
              <a:t>Quatre jeunes venant d’horizons différents…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3A03EF3-DB27-20FB-9F65-BDD5D2B28565}"/>
              </a:ext>
            </a:extLst>
          </p:cNvPr>
          <p:cNvSpPr txBox="1"/>
          <p:nvPr/>
        </p:nvSpPr>
        <p:spPr>
          <a:xfrm>
            <a:off x="838200" y="3497000"/>
            <a:ext cx="5855267" cy="461665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2F92"/>
                </a:solidFill>
              </a:rPr>
              <a:t>L’électronique…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ED60EB6-F094-DC65-ECA9-FC4ED5C3C9DA}"/>
              </a:ext>
            </a:extLst>
          </p:cNvPr>
          <p:cNvSpPr txBox="1"/>
          <p:nvPr/>
        </p:nvSpPr>
        <p:spPr>
          <a:xfrm>
            <a:off x="838201" y="1531836"/>
            <a:ext cx="5855268" cy="461665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2F92"/>
                </a:solidFill>
              </a:rPr>
              <a:t>La chimie…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5013476-E9BC-BB7A-5DB9-176378A6FA44}"/>
              </a:ext>
            </a:extLst>
          </p:cNvPr>
          <p:cNvSpPr txBox="1"/>
          <p:nvPr/>
        </p:nvSpPr>
        <p:spPr>
          <a:xfrm>
            <a:off x="838200" y="2176925"/>
            <a:ext cx="5855268" cy="461665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2F92"/>
                </a:solidFill>
              </a:rPr>
              <a:t>L’</a:t>
            </a:r>
            <a:r>
              <a:rPr lang="fr-FR" sz="2400" b="1" dirty="0" err="1">
                <a:solidFill>
                  <a:srgbClr val="FF2F92"/>
                </a:solidFill>
              </a:rPr>
              <a:t>hydro-géologie</a:t>
            </a:r>
            <a:r>
              <a:rPr lang="fr-FR" sz="2400" b="1" dirty="0">
                <a:solidFill>
                  <a:srgbClr val="FF2F92"/>
                </a:solidFill>
              </a:rPr>
              <a:t>…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BFA17C7-F252-76BA-9893-67AE8DBCB4F1}"/>
              </a:ext>
            </a:extLst>
          </p:cNvPr>
          <p:cNvSpPr txBox="1"/>
          <p:nvPr/>
        </p:nvSpPr>
        <p:spPr>
          <a:xfrm>
            <a:off x="838200" y="2822014"/>
            <a:ext cx="5855267" cy="461665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2F92"/>
                </a:solidFill>
              </a:rPr>
              <a:t>Le BTP - télécom…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D015F62-C27B-5143-D74A-92336740AF87}"/>
              </a:ext>
            </a:extLst>
          </p:cNvPr>
          <p:cNvSpPr txBox="1"/>
          <p:nvPr/>
        </p:nvSpPr>
        <p:spPr>
          <a:xfrm>
            <a:off x="786481" y="4620309"/>
            <a:ext cx="5906986" cy="1200329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rgbClr val="FF2F92"/>
            </a:solidFill>
          </a:ln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FF2F92"/>
                </a:solidFill>
              </a:rPr>
              <a:t>Se réunirent afin de se lancer dans le business florissant de l’organisation de mariages…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92D7A801-CF9F-5155-F8CE-A38BC4D65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310" y="1792826"/>
            <a:ext cx="1260020" cy="1260020"/>
          </a:xfrm>
          <a:prstGeom prst="rect">
            <a:avLst/>
          </a:prstGeom>
          <a:ln w="25400">
            <a:solidFill>
              <a:srgbClr val="D392EB"/>
            </a:solidFill>
          </a:ln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0144579F-A50E-DFDC-0EE7-2A01C7229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411" y="2638590"/>
            <a:ext cx="1239318" cy="1460838"/>
          </a:xfrm>
          <a:prstGeom prst="rect">
            <a:avLst/>
          </a:prstGeom>
          <a:ln w="25400">
            <a:solidFill>
              <a:srgbClr val="D392EB"/>
            </a:solidFill>
          </a:ln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CF14AEB1-E270-0A70-B023-DD66288C2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0411" y="1168438"/>
            <a:ext cx="1239319" cy="1239319"/>
          </a:xfrm>
          <a:prstGeom prst="rect">
            <a:avLst/>
          </a:prstGeom>
          <a:ln w="25400">
            <a:solidFill>
              <a:srgbClr val="D392EB"/>
            </a:solidFill>
          </a:ln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4AB051F-1AD9-CBAB-A570-0F23EBE85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2660" y="3283679"/>
            <a:ext cx="1239319" cy="1239319"/>
          </a:xfrm>
          <a:prstGeom prst="rect">
            <a:avLst/>
          </a:prstGeom>
          <a:ln w="25400">
            <a:solidFill>
              <a:srgbClr val="D392EB"/>
            </a:solidFill>
          </a:ln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F3E7B616-3985-FF33-3DCE-7479EF7D9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5266" y="5440926"/>
            <a:ext cx="1239319" cy="1239319"/>
          </a:xfrm>
          <a:prstGeom prst="rect">
            <a:avLst/>
          </a:prstGeom>
          <a:ln w="25400">
            <a:solidFill>
              <a:srgbClr val="D392EB"/>
            </a:solidFill>
          </a:ln>
        </p:spPr>
      </p:pic>
      <p:sp>
        <p:nvSpPr>
          <p:cNvPr id="40" name="Flèche vers le bas 39">
            <a:extLst>
              <a:ext uri="{FF2B5EF4-FFF2-40B4-BE49-F238E27FC236}">
                <a16:creationId xmlns:a16="http://schemas.microsoft.com/office/drawing/2014/main" id="{39538509-98A9-D0A3-DEAE-C5A4CB2DE639}"/>
              </a:ext>
            </a:extLst>
          </p:cNvPr>
          <p:cNvSpPr/>
          <p:nvPr/>
        </p:nvSpPr>
        <p:spPr>
          <a:xfrm>
            <a:off x="10033686" y="4728648"/>
            <a:ext cx="506627" cy="506627"/>
          </a:xfrm>
          <a:prstGeom prst="downArrow">
            <a:avLst/>
          </a:prstGeom>
          <a:solidFill>
            <a:srgbClr val="D392EB"/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B190FAF-FD83-27BA-4913-D8760233B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5749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51E321-5CB2-6C98-C941-B29F5260C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18253FEA-142A-10A6-74BB-DF8390925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04BD58C-A7DE-C18B-2EA5-8F996D4DC625}"/>
              </a:ext>
            </a:extLst>
          </p:cNvPr>
          <p:cNvSpPr txBox="1"/>
          <p:nvPr/>
        </p:nvSpPr>
        <p:spPr>
          <a:xfrm>
            <a:off x="6681916" y="1490702"/>
            <a:ext cx="4414452" cy="138499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38100">
            <a:solidFill>
              <a:srgbClr val="FF2F92"/>
            </a:solidFill>
          </a:ln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FF2F92"/>
                </a:solidFill>
              </a:rPr>
              <a:t>Une application de </a:t>
            </a:r>
          </a:p>
          <a:p>
            <a:r>
              <a:rPr lang="fr-FR" sz="2800" b="1" dirty="0" err="1">
                <a:solidFill>
                  <a:srgbClr val="FF2F92"/>
                </a:solidFill>
              </a:rPr>
              <a:t>Wedding</a:t>
            </a:r>
            <a:r>
              <a:rPr lang="fr-FR" sz="2800" b="1" dirty="0">
                <a:solidFill>
                  <a:srgbClr val="FF2F92"/>
                </a:solidFill>
              </a:rPr>
              <a:t> Planner </a:t>
            </a:r>
          </a:p>
          <a:p>
            <a:r>
              <a:rPr lang="fr-FR" sz="2800" b="1" dirty="0">
                <a:solidFill>
                  <a:srgbClr val="FF2F92"/>
                </a:solidFill>
              </a:rPr>
              <a:t>était sur le point de naître…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F4AB1F-5E2A-F332-2DDB-813330DA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60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92E56CDA-D537-E80D-74CB-78DE5D9EE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69303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ABFD60A-0CC6-5F26-D346-6A86034CB5A4}"/>
              </a:ext>
            </a:extLst>
          </p:cNvPr>
          <p:cNvSpPr txBox="1"/>
          <p:nvPr/>
        </p:nvSpPr>
        <p:spPr>
          <a:xfrm>
            <a:off x="3802358" y="2967335"/>
            <a:ext cx="4427242" cy="4616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700BA"/>
                </a:solidFill>
              </a:rPr>
              <a:t>L’équipe </a:t>
            </a:r>
            <a:r>
              <a:rPr lang="fr-FR" sz="2400" dirty="0" err="1">
                <a:solidFill>
                  <a:srgbClr val="0700BA"/>
                </a:solidFill>
              </a:rPr>
              <a:t>MarryMe</a:t>
            </a:r>
            <a:r>
              <a:rPr lang="fr-FR" sz="2400" dirty="0">
                <a:solidFill>
                  <a:srgbClr val="0700BA"/>
                </a:solidFill>
              </a:rPr>
              <a:t>…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651AEA-3459-3CB0-CC83-1F8133E9C0D2}"/>
              </a:ext>
            </a:extLst>
          </p:cNvPr>
          <p:cNvSpPr txBox="1"/>
          <p:nvPr/>
        </p:nvSpPr>
        <p:spPr>
          <a:xfrm>
            <a:off x="19455" y="0"/>
            <a:ext cx="12192000" cy="686930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EAAC09-DDF0-D745-34CE-74FB553D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CCAE1-F429-8549-B83F-73D0AEAC9E9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54958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813</TotalTime>
  <Words>593</Words>
  <Application>Microsoft Macintosh PowerPoint</Application>
  <PresentationFormat>Grand écran</PresentationFormat>
  <Paragraphs>151</Paragraphs>
  <Slides>26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◊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◊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Microsoft Office User</cp:lastModifiedBy>
  <cp:revision>78</cp:revision>
  <dcterms:created xsi:type="dcterms:W3CDTF">2023-01-19T09:51:26Z</dcterms:created>
  <dcterms:modified xsi:type="dcterms:W3CDTF">2023-01-20T11:19:11Z</dcterms:modified>
</cp:coreProperties>
</file>